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70" r:id="rId1"/>
  </p:sldMasterIdLst>
  <p:notesMasterIdLst>
    <p:notesMasterId r:id="rId11"/>
  </p:notesMasterIdLst>
  <p:sldIdLst>
    <p:sldId id="256" r:id="rId2"/>
    <p:sldId id="265" r:id="rId3"/>
    <p:sldId id="274" r:id="rId4"/>
    <p:sldId id="268" r:id="rId5"/>
    <p:sldId id="269" r:id="rId6"/>
    <p:sldId id="270" r:id="rId7"/>
    <p:sldId id="271" r:id="rId8"/>
    <p:sldId id="275" r:id="rId9"/>
    <p:sldId id="27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6"/>
    <p:restoredTop sz="94659"/>
  </p:normalViewPr>
  <p:slideViewPr>
    <p:cSldViewPr snapToGrid="0">
      <p:cViewPr>
        <p:scale>
          <a:sx n="123" d="100"/>
          <a:sy n="123" d="100"/>
        </p:scale>
        <p:origin x="192" y="464"/>
      </p:cViewPr>
      <p:guideLst>
        <p:guide pos="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A699A-ED4D-4AD6-B2A1-E75F3565A6E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90F1CE-65E5-4954-8408-C88E513CC2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>
              <a:latin typeface="Tw Cen MT" panose="020B0602020104020603" pitchFamily="34" charset="77"/>
            </a:rPr>
            <a:t>Time constant/delay </a:t>
          </a:r>
        </a:p>
        <a:p>
          <a:pPr>
            <a:lnSpc>
              <a:spcPct val="100000"/>
            </a:lnSpc>
            <a:defRPr cap="all"/>
          </a:pPr>
          <a:r>
            <a:rPr lang="en-GB">
              <a:latin typeface="Tw Cen MT" panose="020B0602020104020603" pitchFamily="34" charset="77"/>
            </a:rPr>
            <a:t>in secs): </a:t>
          </a:r>
          <a:r>
            <a:rPr lang="en-GB" b="1">
              <a:latin typeface="Tw Cen MT" panose="020B0602020104020603" pitchFamily="34" charset="77"/>
            </a:rPr>
            <a:t>tau</a:t>
          </a:r>
          <a:endParaRPr lang="en-US">
            <a:latin typeface="Tw Cen MT" panose="020B0602020104020603" pitchFamily="34" charset="77"/>
          </a:endParaRPr>
        </a:p>
      </dgm:t>
    </dgm:pt>
    <dgm:pt modelId="{88AC959B-93FE-43AD-A601-42BFFDCE9442}" type="parTrans" cxnId="{D0DD3913-AE48-43C8-9DB6-0D8FF0C8BE03}">
      <dgm:prSet/>
      <dgm:spPr/>
      <dgm:t>
        <a:bodyPr/>
        <a:lstStyle/>
        <a:p>
          <a:endParaRPr lang="en-US"/>
        </a:p>
      </dgm:t>
    </dgm:pt>
    <dgm:pt modelId="{A816995A-2522-43FC-92CD-11E36FB998AD}" type="sibTrans" cxnId="{D0DD3913-AE48-43C8-9DB6-0D8FF0C8BE03}">
      <dgm:prSet/>
      <dgm:spPr/>
      <dgm:t>
        <a:bodyPr/>
        <a:lstStyle/>
        <a:p>
          <a:endParaRPr lang="en-US"/>
        </a:p>
      </dgm:t>
    </dgm:pt>
    <dgm:pt modelId="{23271460-7837-4A2B-984A-5DD7924D9A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>
              <a:latin typeface="Tw Cen MT" panose="020B0602020104020603" pitchFamily="34" charset="77"/>
            </a:rPr>
            <a:t>Price Elasticity</a:t>
          </a:r>
        </a:p>
        <a:p>
          <a:pPr>
            <a:lnSpc>
              <a:spcPct val="100000"/>
            </a:lnSpc>
            <a:defRPr cap="all"/>
          </a:pPr>
          <a:r>
            <a:rPr lang="en-GB">
              <a:latin typeface="Tw Cen MT" panose="020B0602020104020603" pitchFamily="34" charset="77"/>
            </a:rPr>
            <a:t>(in kilo watts per Hertz): </a:t>
          </a:r>
          <a:r>
            <a:rPr lang="en-GB" b="1">
              <a:latin typeface="Tw Cen MT" panose="020B0602020104020603" pitchFamily="34" charset="77"/>
            </a:rPr>
            <a:t>g</a:t>
          </a:r>
          <a:endParaRPr lang="en-US">
            <a:latin typeface="Tw Cen MT" panose="020B0602020104020603" pitchFamily="34" charset="77"/>
          </a:endParaRPr>
        </a:p>
      </dgm:t>
    </dgm:pt>
    <dgm:pt modelId="{0259EF86-30FA-4580-8FD8-B8B968958AFD}" type="parTrans" cxnId="{5D2CC8F3-4AD6-466D-940F-D2B74E36BE8E}">
      <dgm:prSet/>
      <dgm:spPr/>
      <dgm:t>
        <a:bodyPr/>
        <a:lstStyle/>
        <a:p>
          <a:endParaRPr lang="en-US"/>
        </a:p>
      </dgm:t>
    </dgm:pt>
    <dgm:pt modelId="{307DD664-9B49-443B-AA0B-D7E360E59217}" type="sibTrans" cxnId="{5D2CC8F3-4AD6-466D-940F-D2B74E36BE8E}">
      <dgm:prSet/>
      <dgm:spPr/>
      <dgm:t>
        <a:bodyPr/>
        <a:lstStyle/>
        <a:p>
          <a:endParaRPr lang="en-US"/>
        </a:p>
      </dgm:t>
    </dgm:pt>
    <dgm:pt modelId="{EF80CE90-DB10-4FF3-AE89-6B623B95D7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Power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consumed/generated (in kilo watts):</a:t>
          </a:r>
          <a:r>
            <a:rPr lang="en-GB" b="1" dirty="0">
              <a:latin typeface="Tw Cen MT" panose="020B0602020104020603" pitchFamily="34" charset="77"/>
            </a:rPr>
            <a:t> p</a:t>
          </a:r>
          <a:endParaRPr lang="en-US" dirty="0">
            <a:latin typeface="Tw Cen MT" panose="020B0602020104020603" pitchFamily="34" charset="77"/>
          </a:endParaRPr>
        </a:p>
      </dgm:t>
    </dgm:pt>
    <dgm:pt modelId="{7508E0F0-99BA-4361-A6F8-236D7B93B768}" type="sibTrans" cxnId="{058BF6CE-539B-4027-BEB5-5F48BCD60044}">
      <dgm:prSet/>
      <dgm:spPr/>
      <dgm:t>
        <a:bodyPr/>
        <a:lstStyle/>
        <a:p>
          <a:endParaRPr lang="en-US"/>
        </a:p>
      </dgm:t>
    </dgm:pt>
    <dgm:pt modelId="{EC836E55-08DB-43D8-8851-F1A22201FA35}" type="parTrans" cxnId="{058BF6CE-539B-4027-BEB5-5F48BCD60044}">
      <dgm:prSet/>
      <dgm:spPr/>
      <dgm:t>
        <a:bodyPr/>
        <a:lstStyle/>
        <a:p>
          <a:endParaRPr lang="en-US"/>
        </a:p>
      </dgm:t>
    </dgm:pt>
    <dgm:pt modelId="{0760D72F-AB46-4134-B1D8-2EF5250DFC7A}" type="pres">
      <dgm:prSet presAssocID="{C05A699A-ED4D-4AD6-B2A1-E75F3565A6EA}" presName="root" presStyleCnt="0">
        <dgm:presLayoutVars>
          <dgm:dir/>
          <dgm:resizeHandles val="exact"/>
        </dgm:presLayoutVars>
      </dgm:prSet>
      <dgm:spPr/>
    </dgm:pt>
    <dgm:pt modelId="{B6E89F6A-6C9B-4E92-A928-6C4722C3B2E7}" type="pres">
      <dgm:prSet presAssocID="{C590F1CE-65E5-4954-8408-C88E513CC2A9}" presName="compNode" presStyleCnt="0"/>
      <dgm:spPr/>
    </dgm:pt>
    <dgm:pt modelId="{8E824291-F433-45BC-AFA9-AEFAE927F6BE}" type="pres">
      <dgm:prSet presAssocID="{C590F1CE-65E5-4954-8408-C88E513CC2A9}" presName="iconBgRect" presStyleLbl="bgShp" presStyleIdx="0" presStyleCnt="3"/>
      <dgm:spPr>
        <a:prstGeom prst="round2DiagRect">
          <a:avLst/>
        </a:prstGeom>
      </dgm:spPr>
    </dgm:pt>
    <dgm:pt modelId="{259E9360-3794-40BC-B06C-77AB684FCC6C}" type="pres">
      <dgm:prSet presAssocID="{C590F1CE-65E5-4954-8408-C88E513CC2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"/>
        </a:ext>
      </dgm:extLst>
    </dgm:pt>
    <dgm:pt modelId="{30570807-B3A2-4345-9841-8C81F1FA06ED}" type="pres">
      <dgm:prSet presAssocID="{C590F1CE-65E5-4954-8408-C88E513CC2A9}" presName="spaceRect" presStyleCnt="0"/>
      <dgm:spPr/>
    </dgm:pt>
    <dgm:pt modelId="{B8EED822-A798-4786-9FE9-EB067C5CC29D}" type="pres">
      <dgm:prSet presAssocID="{C590F1CE-65E5-4954-8408-C88E513CC2A9}" presName="textRect" presStyleLbl="revTx" presStyleIdx="0" presStyleCnt="3">
        <dgm:presLayoutVars>
          <dgm:chMax val="1"/>
          <dgm:chPref val="1"/>
        </dgm:presLayoutVars>
      </dgm:prSet>
      <dgm:spPr/>
    </dgm:pt>
    <dgm:pt modelId="{45F394E3-F754-45BD-8053-B02DCAE6479A}" type="pres">
      <dgm:prSet presAssocID="{A816995A-2522-43FC-92CD-11E36FB998AD}" presName="sibTrans" presStyleCnt="0"/>
      <dgm:spPr/>
    </dgm:pt>
    <dgm:pt modelId="{A0893D8F-0DD8-4D5D-80F6-EAD6178B7425}" type="pres">
      <dgm:prSet presAssocID="{23271460-7837-4A2B-984A-5DD7924D9ADF}" presName="compNode" presStyleCnt="0"/>
      <dgm:spPr/>
    </dgm:pt>
    <dgm:pt modelId="{9275CFBA-2696-4F1D-8A43-5E680F2DB442}" type="pres">
      <dgm:prSet presAssocID="{23271460-7837-4A2B-984A-5DD7924D9ADF}" presName="iconBgRect" presStyleLbl="bgShp" presStyleIdx="1" presStyleCnt="3"/>
      <dgm:spPr>
        <a:prstGeom prst="round2DiagRect">
          <a:avLst/>
        </a:prstGeom>
      </dgm:spPr>
    </dgm:pt>
    <dgm:pt modelId="{863BC819-487D-4E4E-929D-A7B26218CF44}" type="pres">
      <dgm:prSet presAssocID="{23271460-7837-4A2B-984A-5DD7924D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ancia della giustizia con riempimento a tinta unita"/>
        </a:ext>
      </dgm:extLst>
    </dgm:pt>
    <dgm:pt modelId="{4DA6168E-7CDF-47C4-9197-A8A490823FE7}" type="pres">
      <dgm:prSet presAssocID="{23271460-7837-4A2B-984A-5DD7924D9ADF}" presName="spaceRect" presStyleCnt="0"/>
      <dgm:spPr/>
    </dgm:pt>
    <dgm:pt modelId="{52FAAA52-B2CC-4838-807F-463031E34A02}" type="pres">
      <dgm:prSet presAssocID="{23271460-7837-4A2B-984A-5DD7924D9ADF}" presName="textRect" presStyleLbl="revTx" presStyleIdx="1" presStyleCnt="3">
        <dgm:presLayoutVars>
          <dgm:chMax val="1"/>
          <dgm:chPref val="1"/>
        </dgm:presLayoutVars>
      </dgm:prSet>
      <dgm:spPr/>
    </dgm:pt>
    <dgm:pt modelId="{C4243B64-31DE-4F60-9B66-924DFB212CD0}" type="pres">
      <dgm:prSet presAssocID="{307DD664-9B49-443B-AA0B-D7E360E59217}" presName="sibTrans" presStyleCnt="0"/>
      <dgm:spPr/>
    </dgm:pt>
    <dgm:pt modelId="{CD108A08-3044-45A4-97EB-24F33D07AF41}" type="pres">
      <dgm:prSet presAssocID="{EF80CE90-DB10-4FF3-AE89-6B623B95D7A7}" presName="compNode" presStyleCnt="0"/>
      <dgm:spPr/>
    </dgm:pt>
    <dgm:pt modelId="{5D56DD64-CA9F-47A0-8388-93E16B70D2E8}" type="pres">
      <dgm:prSet presAssocID="{EF80CE90-DB10-4FF3-AE89-6B623B95D7A7}" presName="iconBgRect" presStyleLbl="bgShp" presStyleIdx="2" presStyleCnt="3"/>
      <dgm:spPr>
        <a:prstGeom prst="round2DiagRect">
          <a:avLst/>
        </a:prstGeom>
      </dgm:spPr>
    </dgm:pt>
    <dgm:pt modelId="{FFAEDA42-DFC1-4F24-BB66-B41F8285E150}" type="pres">
      <dgm:prSet presAssocID="{EF80CE90-DB10-4FF3-AE89-6B623B95D7A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2B9AF7E5-3767-4074-863C-92853E6F3839}" type="pres">
      <dgm:prSet presAssocID="{EF80CE90-DB10-4FF3-AE89-6B623B95D7A7}" presName="spaceRect" presStyleCnt="0"/>
      <dgm:spPr/>
    </dgm:pt>
    <dgm:pt modelId="{E227CC2F-DC02-4210-BB86-70A4C2E65BE5}" type="pres">
      <dgm:prSet presAssocID="{EF80CE90-DB10-4FF3-AE89-6B623B95D7A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DD3913-AE48-43C8-9DB6-0D8FF0C8BE03}" srcId="{C05A699A-ED4D-4AD6-B2A1-E75F3565A6EA}" destId="{C590F1CE-65E5-4954-8408-C88E513CC2A9}" srcOrd="0" destOrd="0" parTransId="{88AC959B-93FE-43AD-A601-42BFFDCE9442}" sibTransId="{A816995A-2522-43FC-92CD-11E36FB998AD}"/>
    <dgm:cxn modelId="{F1C65734-5FC6-DE44-809B-11CF3EF69AB0}" type="presOf" srcId="{23271460-7837-4A2B-984A-5DD7924D9ADF}" destId="{52FAAA52-B2CC-4838-807F-463031E34A02}" srcOrd="0" destOrd="0" presId="urn:microsoft.com/office/officeart/2018/5/layout/IconCircleLabelList"/>
    <dgm:cxn modelId="{D3BE6F38-BE79-324A-BA43-CEF7FF8F8FD5}" type="presOf" srcId="{C590F1CE-65E5-4954-8408-C88E513CC2A9}" destId="{B8EED822-A798-4786-9FE9-EB067C5CC29D}" srcOrd="0" destOrd="0" presId="urn:microsoft.com/office/officeart/2018/5/layout/IconCircleLabelList"/>
    <dgm:cxn modelId="{6A5A7F77-7ECE-0C43-AF78-B452ECC9A67D}" type="presOf" srcId="{C05A699A-ED4D-4AD6-B2A1-E75F3565A6EA}" destId="{0760D72F-AB46-4134-B1D8-2EF5250DFC7A}" srcOrd="0" destOrd="0" presId="urn:microsoft.com/office/officeart/2018/5/layout/IconCircleLabelList"/>
    <dgm:cxn modelId="{058BF6CE-539B-4027-BEB5-5F48BCD60044}" srcId="{C05A699A-ED4D-4AD6-B2A1-E75F3565A6EA}" destId="{EF80CE90-DB10-4FF3-AE89-6B623B95D7A7}" srcOrd="2" destOrd="0" parTransId="{EC836E55-08DB-43D8-8851-F1A22201FA35}" sibTransId="{7508E0F0-99BA-4361-A6F8-236D7B93B768}"/>
    <dgm:cxn modelId="{5D2CC8F3-4AD6-466D-940F-D2B74E36BE8E}" srcId="{C05A699A-ED4D-4AD6-B2A1-E75F3565A6EA}" destId="{23271460-7837-4A2B-984A-5DD7924D9ADF}" srcOrd="1" destOrd="0" parTransId="{0259EF86-30FA-4580-8FD8-B8B968958AFD}" sibTransId="{307DD664-9B49-443B-AA0B-D7E360E59217}"/>
    <dgm:cxn modelId="{4254B2F4-F343-F74E-8568-58963D72CF2B}" type="presOf" srcId="{EF80CE90-DB10-4FF3-AE89-6B623B95D7A7}" destId="{E227CC2F-DC02-4210-BB86-70A4C2E65BE5}" srcOrd="0" destOrd="0" presId="urn:microsoft.com/office/officeart/2018/5/layout/IconCircleLabelList"/>
    <dgm:cxn modelId="{0177F608-ECDB-C340-86C5-DD90FC9F11A0}" type="presParOf" srcId="{0760D72F-AB46-4134-B1D8-2EF5250DFC7A}" destId="{B6E89F6A-6C9B-4E92-A928-6C4722C3B2E7}" srcOrd="0" destOrd="0" presId="urn:microsoft.com/office/officeart/2018/5/layout/IconCircleLabelList"/>
    <dgm:cxn modelId="{BF7F1EA7-7846-2B4A-BF11-2478480AC4A7}" type="presParOf" srcId="{B6E89F6A-6C9B-4E92-A928-6C4722C3B2E7}" destId="{8E824291-F433-45BC-AFA9-AEFAE927F6BE}" srcOrd="0" destOrd="0" presId="urn:microsoft.com/office/officeart/2018/5/layout/IconCircleLabelList"/>
    <dgm:cxn modelId="{C4765C7E-4A1B-4B42-BE59-C1A2A7B94B11}" type="presParOf" srcId="{B6E89F6A-6C9B-4E92-A928-6C4722C3B2E7}" destId="{259E9360-3794-40BC-B06C-77AB684FCC6C}" srcOrd="1" destOrd="0" presId="urn:microsoft.com/office/officeart/2018/5/layout/IconCircleLabelList"/>
    <dgm:cxn modelId="{60AA6599-30E1-7644-AE24-75A116BA9186}" type="presParOf" srcId="{B6E89F6A-6C9B-4E92-A928-6C4722C3B2E7}" destId="{30570807-B3A2-4345-9841-8C81F1FA06ED}" srcOrd="2" destOrd="0" presId="urn:microsoft.com/office/officeart/2018/5/layout/IconCircleLabelList"/>
    <dgm:cxn modelId="{0DE1D8F8-99D6-974D-97F9-7EDC3D6E512A}" type="presParOf" srcId="{B6E89F6A-6C9B-4E92-A928-6C4722C3B2E7}" destId="{B8EED822-A798-4786-9FE9-EB067C5CC29D}" srcOrd="3" destOrd="0" presId="urn:microsoft.com/office/officeart/2018/5/layout/IconCircleLabelList"/>
    <dgm:cxn modelId="{1150A418-A165-DF47-B60F-F81F7D305F61}" type="presParOf" srcId="{0760D72F-AB46-4134-B1D8-2EF5250DFC7A}" destId="{45F394E3-F754-45BD-8053-B02DCAE6479A}" srcOrd="1" destOrd="0" presId="urn:microsoft.com/office/officeart/2018/5/layout/IconCircleLabelList"/>
    <dgm:cxn modelId="{B02DC08E-AE51-C14F-8565-173B3D443E07}" type="presParOf" srcId="{0760D72F-AB46-4134-B1D8-2EF5250DFC7A}" destId="{A0893D8F-0DD8-4D5D-80F6-EAD6178B7425}" srcOrd="2" destOrd="0" presId="urn:microsoft.com/office/officeart/2018/5/layout/IconCircleLabelList"/>
    <dgm:cxn modelId="{3FE1527C-730E-A545-9971-1B9BA9D0A428}" type="presParOf" srcId="{A0893D8F-0DD8-4D5D-80F6-EAD6178B7425}" destId="{9275CFBA-2696-4F1D-8A43-5E680F2DB442}" srcOrd="0" destOrd="0" presId="urn:microsoft.com/office/officeart/2018/5/layout/IconCircleLabelList"/>
    <dgm:cxn modelId="{256BBE4D-6627-2545-A1BE-6ABE1904E06B}" type="presParOf" srcId="{A0893D8F-0DD8-4D5D-80F6-EAD6178B7425}" destId="{863BC819-487D-4E4E-929D-A7B26218CF44}" srcOrd="1" destOrd="0" presId="urn:microsoft.com/office/officeart/2018/5/layout/IconCircleLabelList"/>
    <dgm:cxn modelId="{5EED11F3-9A07-FC42-9CCE-1042AB93726A}" type="presParOf" srcId="{A0893D8F-0DD8-4D5D-80F6-EAD6178B7425}" destId="{4DA6168E-7CDF-47C4-9197-A8A490823FE7}" srcOrd="2" destOrd="0" presId="urn:microsoft.com/office/officeart/2018/5/layout/IconCircleLabelList"/>
    <dgm:cxn modelId="{E04DC1A0-CB68-0B45-8A0C-5D33B05EB6F0}" type="presParOf" srcId="{A0893D8F-0DD8-4D5D-80F6-EAD6178B7425}" destId="{52FAAA52-B2CC-4838-807F-463031E34A02}" srcOrd="3" destOrd="0" presId="urn:microsoft.com/office/officeart/2018/5/layout/IconCircleLabelList"/>
    <dgm:cxn modelId="{6D3CFE19-4230-304C-8913-488817A89E75}" type="presParOf" srcId="{0760D72F-AB46-4134-B1D8-2EF5250DFC7A}" destId="{C4243B64-31DE-4F60-9B66-924DFB212CD0}" srcOrd="3" destOrd="0" presId="urn:microsoft.com/office/officeart/2018/5/layout/IconCircleLabelList"/>
    <dgm:cxn modelId="{8B5CCC49-0D39-4848-8D62-F1510F13BB84}" type="presParOf" srcId="{0760D72F-AB46-4134-B1D8-2EF5250DFC7A}" destId="{CD108A08-3044-45A4-97EB-24F33D07AF41}" srcOrd="4" destOrd="0" presId="urn:microsoft.com/office/officeart/2018/5/layout/IconCircleLabelList"/>
    <dgm:cxn modelId="{A0A0DD37-1B2B-464B-96A6-82766CDF530F}" type="presParOf" srcId="{CD108A08-3044-45A4-97EB-24F33D07AF41}" destId="{5D56DD64-CA9F-47A0-8388-93E16B70D2E8}" srcOrd="0" destOrd="0" presId="urn:microsoft.com/office/officeart/2018/5/layout/IconCircleLabelList"/>
    <dgm:cxn modelId="{ADC19BA3-6143-954F-8F08-01187C16C364}" type="presParOf" srcId="{CD108A08-3044-45A4-97EB-24F33D07AF41}" destId="{FFAEDA42-DFC1-4F24-BB66-B41F8285E150}" srcOrd="1" destOrd="0" presId="urn:microsoft.com/office/officeart/2018/5/layout/IconCircleLabelList"/>
    <dgm:cxn modelId="{EC527AB6-2789-2548-8BBD-04433F9E4167}" type="presParOf" srcId="{CD108A08-3044-45A4-97EB-24F33D07AF41}" destId="{2B9AF7E5-3767-4074-863C-92853E6F3839}" srcOrd="2" destOrd="0" presId="urn:microsoft.com/office/officeart/2018/5/layout/IconCircleLabelList"/>
    <dgm:cxn modelId="{240658CB-C259-F949-B967-EAFD0D5C41BB}" type="presParOf" srcId="{CD108A08-3044-45A4-97EB-24F33D07AF41}" destId="{E227CC2F-DC02-4210-BB86-70A4C2E65B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B865F-FA57-4724-8A74-6F8890CF61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72A2B0-5F5F-4D79-99D6-AA9CBF068EDA}">
      <dgm:prSet custT="1"/>
      <dgm:spPr/>
      <dgm:t>
        <a:bodyPr/>
        <a:lstStyle/>
        <a:p>
          <a:r>
            <a:rPr lang="en-GB" sz="2000" b="1" dirty="0">
              <a:latin typeface="Bahnschrift" panose="020B0502040204020203" pitchFamily="34" charset="0"/>
            </a:rPr>
            <a:t>Objective of the analysis</a:t>
          </a:r>
          <a:endParaRPr lang="en-US" sz="2000" dirty="0">
            <a:latin typeface="Bahnschrift" panose="020B0502040204020203" pitchFamily="34" charset="0"/>
          </a:endParaRPr>
        </a:p>
      </dgm:t>
    </dgm:pt>
    <dgm:pt modelId="{C0661696-ED0E-4FA6-9952-BA6F3531C6A1}" type="parTrans" cxnId="{61AA57B1-017E-4D78-9125-261FF3A28727}">
      <dgm:prSet/>
      <dgm:spPr/>
      <dgm:t>
        <a:bodyPr/>
        <a:lstStyle/>
        <a:p>
          <a:endParaRPr lang="en-US"/>
        </a:p>
      </dgm:t>
    </dgm:pt>
    <dgm:pt modelId="{84170842-CCAC-422C-B2CF-06FF6A55A799}" type="sibTrans" cxnId="{61AA57B1-017E-4D78-9125-261FF3A28727}">
      <dgm:prSet/>
      <dgm:spPr/>
      <dgm:t>
        <a:bodyPr/>
        <a:lstStyle/>
        <a:p>
          <a:endParaRPr lang="en-US"/>
        </a:p>
      </dgm:t>
    </dgm:pt>
    <dgm:pt modelId="{D115D398-4C5F-434B-9854-D2EAD7D09B89}">
      <dgm:prSet custT="1"/>
      <dgm:spPr/>
      <dgm:t>
        <a:bodyPr/>
        <a:lstStyle/>
        <a:p>
          <a:pPr>
            <a:buNone/>
          </a:pPr>
          <a:r>
            <a:rPr lang="en-GB" sz="1800" dirty="0"/>
            <a:t>Predict </a:t>
          </a:r>
          <a:r>
            <a:rPr lang="it-IT" sz="1800" dirty="0" err="1"/>
            <a:t>how</a:t>
          </a:r>
          <a:r>
            <a:rPr lang="it-IT" sz="1800" dirty="0"/>
            <a:t> the </a:t>
          </a:r>
          <a:r>
            <a:rPr lang="it-IT" sz="1800" dirty="0" err="1"/>
            <a:t>stability</a:t>
          </a:r>
          <a:r>
            <a:rPr lang="it-IT" sz="1800" dirty="0"/>
            <a:t> (</a:t>
          </a:r>
          <a:r>
            <a:rPr lang="it-IT" sz="1800" dirty="0">
              <a:solidFill>
                <a:srgbClr val="C00000"/>
              </a:solidFill>
            </a:rPr>
            <a:t>output </a:t>
          </a:r>
          <a:r>
            <a:rPr lang="it-IT" sz="1800" dirty="0" err="1">
              <a:solidFill>
                <a:srgbClr val="C00000"/>
              </a:solidFill>
            </a:rPr>
            <a:t>variable</a:t>
          </a:r>
          <a:r>
            <a:rPr lang="it-IT" sz="1800" dirty="0"/>
            <a:t>) </a:t>
          </a:r>
          <a:r>
            <a:rPr lang="it-IT" sz="1800" dirty="0" err="1"/>
            <a:t>is</a:t>
          </a:r>
          <a:r>
            <a:rPr lang="it-IT" sz="1800" dirty="0"/>
            <a:t> </a:t>
          </a:r>
          <a:r>
            <a:rPr lang="it-IT" sz="1800" dirty="0" err="1"/>
            <a:t>affected</a:t>
          </a:r>
          <a:r>
            <a:rPr lang="it-IT" sz="1800" dirty="0"/>
            <a:t> by the </a:t>
          </a:r>
          <a:r>
            <a:rPr lang="it-IT" sz="1800" dirty="0">
              <a:solidFill>
                <a:srgbClr val="005493"/>
              </a:solidFill>
            </a:rPr>
            <a:t>input </a:t>
          </a:r>
          <a:r>
            <a:rPr lang="it-IT" sz="1800" dirty="0" err="1">
              <a:solidFill>
                <a:srgbClr val="005493"/>
              </a:solidFill>
            </a:rPr>
            <a:t>variables</a:t>
          </a:r>
          <a:endParaRPr lang="en-US" sz="1800" dirty="0">
            <a:solidFill>
              <a:srgbClr val="005493"/>
            </a:solidFill>
          </a:endParaRPr>
        </a:p>
      </dgm:t>
    </dgm:pt>
    <dgm:pt modelId="{1BE82E8F-3B18-4D4E-A8E7-A64A3DCF7F04}" type="parTrans" cxnId="{113A5F60-0918-944C-AD3A-29FD3ACA95D9}">
      <dgm:prSet/>
      <dgm:spPr/>
      <dgm:t>
        <a:bodyPr/>
        <a:lstStyle/>
        <a:p>
          <a:endParaRPr lang="it-IT"/>
        </a:p>
      </dgm:t>
    </dgm:pt>
    <dgm:pt modelId="{F60C839A-CE81-F247-836D-CA848851D5A7}" type="sibTrans" cxnId="{113A5F60-0918-944C-AD3A-29FD3ACA95D9}">
      <dgm:prSet/>
      <dgm:spPr/>
      <dgm:t>
        <a:bodyPr/>
        <a:lstStyle/>
        <a:p>
          <a:endParaRPr lang="it-IT"/>
        </a:p>
      </dgm:t>
    </dgm:pt>
    <dgm:pt modelId="{4ABAF96F-457D-5E46-9CD6-C3F12ACA13E5}">
      <dgm:prSet custT="1"/>
      <dgm:spPr/>
      <dgm:t>
        <a:bodyPr/>
        <a:lstStyle/>
        <a:p>
          <a:endParaRPr lang="en-US" sz="2000" dirty="0"/>
        </a:p>
      </dgm:t>
    </dgm:pt>
    <dgm:pt modelId="{7C9C33EC-72C6-984A-8AEF-DC187EB0E653}" type="parTrans" cxnId="{ACC2C16D-9A9C-454C-BB90-E4BF2052F128}">
      <dgm:prSet/>
      <dgm:spPr/>
      <dgm:t>
        <a:bodyPr/>
        <a:lstStyle/>
        <a:p>
          <a:endParaRPr lang="it-IT"/>
        </a:p>
      </dgm:t>
    </dgm:pt>
    <dgm:pt modelId="{F83B0978-5671-F44F-A837-00AE4F4FB283}" type="sibTrans" cxnId="{ACC2C16D-9A9C-454C-BB90-E4BF2052F128}">
      <dgm:prSet/>
      <dgm:spPr/>
      <dgm:t>
        <a:bodyPr/>
        <a:lstStyle/>
        <a:p>
          <a:endParaRPr lang="it-IT"/>
        </a:p>
      </dgm:t>
    </dgm:pt>
    <dgm:pt modelId="{7975F9FA-E51A-F342-84DD-5D8F6A26A733}" type="pres">
      <dgm:prSet presAssocID="{F93B865F-FA57-4724-8A74-6F8890CF611D}" presName="linear" presStyleCnt="0">
        <dgm:presLayoutVars>
          <dgm:animLvl val="lvl"/>
          <dgm:resizeHandles val="exact"/>
        </dgm:presLayoutVars>
      </dgm:prSet>
      <dgm:spPr/>
    </dgm:pt>
    <dgm:pt modelId="{E9ED5206-75D2-7D4B-8A7D-3E1A584BBD21}" type="pres">
      <dgm:prSet presAssocID="{2972A2B0-5F5F-4D79-99D6-AA9CBF068EDA}" presName="parentText" presStyleLbl="node1" presStyleIdx="0" presStyleCnt="1" custScaleY="52251">
        <dgm:presLayoutVars>
          <dgm:chMax val="0"/>
          <dgm:bulletEnabled val="1"/>
        </dgm:presLayoutVars>
      </dgm:prSet>
      <dgm:spPr/>
    </dgm:pt>
    <dgm:pt modelId="{87F8BF92-4670-5847-A456-4A64D765FA7B}" type="pres">
      <dgm:prSet presAssocID="{2972A2B0-5F5F-4D79-99D6-AA9CBF068ED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831C92C-3EC3-494D-937D-B62C506B4820}" type="presOf" srcId="{D115D398-4C5F-434B-9854-D2EAD7D09B89}" destId="{87F8BF92-4670-5847-A456-4A64D765FA7B}" srcOrd="0" destOrd="1" presId="urn:microsoft.com/office/officeart/2005/8/layout/vList2"/>
    <dgm:cxn modelId="{113A5F60-0918-944C-AD3A-29FD3ACA95D9}" srcId="{2972A2B0-5F5F-4D79-99D6-AA9CBF068EDA}" destId="{D115D398-4C5F-434B-9854-D2EAD7D09B89}" srcOrd="1" destOrd="0" parTransId="{1BE82E8F-3B18-4D4E-A8E7-A64A3DCF7F04}" sibTransId="{F60C839A-CE81-F247-836D-CA848851D5A7}"/>
    <dgm:cxn modelId="{ACC2C16D-9A9C-454C-BB90-E4BF2052F128}" srcId="{2972A2B0-5F5F-4D79-99D6-AA9CBF068EDA}" destId="{4ABAF96F-457D-5E46-9CD6-C3F12ACA13E5}" srcOrd="0" destOrd="0" parTransId="{7C9C33EC-72C6-984A-8AEF-DC187EB0E653}" sibTransId="{F83B0978-5671-F44F-A837-00AE4F4FB283}"/>
    <dgm:cxn modelId="{5084A276-04CC-E14D-BB97-E91CB732F97E}" type="presOf" srcId="{F93B865F-FA57-4724-8A74-6F8890CF611D}" destId="{7975F9FA-E51A-F342-84DD-5D8F6A26A733}" srcOrd="0" destOrd="0" presId="urn:microsoft.com/office/officeart/2005/8/layout/vList2"/>
    <dgm:cxn modelId="{4E05AC82-2102-0546-AA9A-272205D8FD70}" type="presOf" srcId="{2972A2B0-5F5F-4D79-99D6-AA9CBF068EDA}" destId="{E9ED5206-75D2-7D4B-8A7D-3E1A584BBD21}" srcOrd="0" destOrd="0" presId="urn:microsoft.com/office/officeart/2005/8/layout/vList2"/>
    <dgm:cxn modelId="{15803596-7D19-0B43-9358-31F38EE31A08}" type="presOf" srcId="{4ABAF96F-457D-5E46-9CD6-C3F12ACA13E5}" destId="{87F8BF92-4670-5847-A456-4A64D765FA7B}" srcOrd="0" destOrd="0" presId="urn:microsoft.com/office/officeart/2005/8/layout/vList2"/>
    <dgm:cxn modelId="{61AA57B1-017E-4D78-9125-261FF3A28727}" srcId="{F93B865F-FA57-4724-8A74-6F8890CF611D}" destId="{2972A2B0-5F5F-4D79-99D6-AA9CBF068EDA}" srcOrd="0" destOrd="0" parTransId="{C0661696-ED0E-4FA6-9952-BA6F3531C6A1}" sibTransId="{84170842-CCAC-422C-B2CF-06FF6A55A799}"/>
    <dgm:cxn modelId="{B9C66554-00DF-5742-9050-58B01AE39B48}" type="presParOf" srcId="{7975F9FA-E51A-F342-84DD-5D8F6A26A733}" destId="{E9ED5206-75D2-7D4B-8A7D-3E1A584BBD21}" srcOrd="0" destOrd="0" presId="urn:microsoft.com/office/officeart/2005/8/layout/vList2"/>
    <dgm:cxn modelId="{E61F5954-4D79-FE4C-B7EE-3594C4816C0A}" type="presParOf" srcId="{7975F9FA-E51A-F342-84DD-5D8F6A26A733}" destId="{87F8BF92-4670-5847-A456-4A64D765FA7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24291-F433-45BC-AFA9-AEFAE927F6BE}">
      <dsp:nvSpPr>
        <dsp:cNvPr id="0" name=""/>
        <dsp:cNvSpPr/>
      </dsp:nvSpPr>
      <dsp:spPr>
        <a:xfrm>
          <a:off x="518185" y="244801"/>
          <a:ext cx="1475437" cy="1475437"/>
        </a:xfrm>
        <a:prstGeom prst="round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E9360-3794-40BC-B06C-77AB684FCC6C}">
      <dsp:nvSpPr>
        <dsp:cNvPr id="0" name=""/>
        <dsp:cNvSpPr/>
      </dsp:nvSpPr>
      <dsp:spPr>
        <a:xfrm>
          <a:off x="832623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ED822-A798-4786-9FE9-EB067C5CC29D}">
      <dsp:nvSpPr>
        <dsp:cNvPr id="0" name=""/>
        <dsp:cNvSpPr/>
      </dsp:nvSpPr>
      <dsp:spPr>
        <a:xfrm>
          <a:off x="46529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>
              <a:latin typeface="Tw Cen MT" panose="020B0602020104020603" pitchFamily="34" charset="77"/>
            </a:rPr>
            <a:t>Time constant/delay 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>
              <a:latin typeface="Tw Cen MT" panose="020B0602020104020603" pitchFamily="34" charset="77"/>
            </a:rPr>
            <a:t>in secs): </a:t>
          </a:r>
          <a:r>
            <a:rPr lang="en-GB" sz="1500" b="1" kern="1200">
              <a:latin typeface="Tw Cen MT" panose="020B0602020104020603" pitchFamily="34" charset="77"/>
            </a:rPr>
            <a:t>tau</a:t>
          </a:r>
          <a:endParaRPr lang="en-US" sz="1500" kern="1200">
            <a:latin typeface="Tw Cen MT" panose="020B0602020104020603" pitchFamily="34" charset="77"/>
          </a:endParaRPr>
        </a:p>
      </dsp:txBody>
      <dsp:txXfrm>
        <a:off x="46529" y="2179802"/>
        <a:ext cx="2418750" cy="720000"/>
      </dsp:txXfrm>
    </dsp:sp>
    <dsp:sp modelId="{9275CFBA-2696-4F1D-8A43-5E680F2DB442}">
      <dsp:nvSpPr>
        <dsp:cNvPr id="0" name=""/>
        <dsp:cNvSpPr/>
      </dsp:nvSpPr>
      <dsp:spPr>
        <a:xfrm>
          <a:off x="3360216" y="244801"/>
          <a:ext cx="1475437" cy="1475437"/>
        </a:xfrm>
        <a:prstGeom prst="round2Diag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BC819-487D-4E4E-929D-A7B26218CF44}">
      <dsp:nvSpPr>
        <dsp:cNvPr id="0" name=""/>
        <dsp:cNvSpPr/>
      </dsp:nvSpPr>
      <dsp:spPr>
        <a:xfrm>
          <a:off x="3674654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AAA52-B2CC-4838-807F-463031E34A02}">
      <dsp:nvSpPr>
        <dsp:cNvPr id="0" name=""/>
        <dsp:cNvSpPr/>
      </dsp:nvSpPr>
      <dsp:spPr>
        <a:xfrm>
          <a:off x="2888560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>
              <a:latin typeface="Tw Cen MT" panose="020B0602020104020603" pitchFamily="34" charset="77"/>
            </a:rPr>
            <a:t>Price Elasticity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>
              <a:latin typeface="Tw Cen MT" panose="020B0602020104020603" pitchFamily="34" charset="77"/>
            </a:rPr>
            <a:t>(in kilo watts per Hertz): </a:t>
          </a:r>
          <a:r>
            <a:rPr lang="en-GB" sz="1500" b="1" kern="1200">
              <a:latin typeface="Tw Cen MT" panose="020B0602020104020603" pitchFamily="34" charset="77"/>
            </a:rPr>
            <a:t>g</a:t>
          </a:r>
          <a:endParaRPr lang="en-US" sz="1500" kern="1200">
            <a:latin typeface="Tw Cen MT" panose="020B0602020104020603" pitchFamily="34" charset="77"/>
          </a:endParaRPr>
        </a:p>
      </dsp:txBody>
      <dsp:txXfrm>
        <a:off x="2888560" y="2179802"/>
        <a:ext cx="2418750" cy="720000"/>
      </dsp:txXfrm>
    </dsp:sp>
    <dsp:sp modelId="{5D56DD64-CA9F-47A0-8388-93E16B70D2E8}">
      <dsp:nvSpPr>
        <dsp:cNvPr id="0" name=""/>
        <dsp:cNvSpPr/>
      </dsp:nvSpPr>
      <dsp:spPr>
        <a:xfrm>
          <a:off x="6202248" y="244801"/>
          <a:ext cx="1475437" cy="1475437"/>
        </a:xfrm>
        <a:prstGeom prst="round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EDA42-DFC1-4F24-BB66-B41F8285E150}">
      <dsp:nvSpPr>
        <dsp:cNvPr id="0" name=""/>
        <dsp:cNvSpPr/>
      </dsp:nvSpPr>
      <dsp:spPr>
        <a:xfrm>
          <a:off x="6516685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7CC2F-DC02-4210-BB86-70A4C2E65BE5}">
      <dsp:nvSpPr>
        <dsp:cNvPr id="0" name=""/>
        <dsp:cNvSpPr/>
      </dsp:nvSpPr>
      <dsp:spPr>
        <a:xfrm>
          <a:off x="5730591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>
              <a:latin typeface="Tw Cen MT" panose="020B0602020104020603" pitchFamily="34" charset="77"/>
            </a:rPr>
            <a:t>Power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>
              <a:latin typeface="Tw Cen MT" panose="020B0602020104020603" pitchFamily="34" charset="77"/>
            </a:rPr>
            <a:t>consumed/generated (in kilo watts):</a:t>
          </a:r>
          <a:r>
            <a:rPr lang="en-GB" sz="1500" b="1" kern="1200" dirty="0">
              <a:latin typeface="Tw Cen MT" panose="020B0602020104020603" pitchFamily="34" charset="77"/>
            </a:rPr>
            <a:t> p</a:t>
          </a:r>
          <a:endParaRPr lang="en-US" sz="1500" kern="1200" dirty="0">
            <a:latin typeface="Tw Cen MT" panose="020B0602020104020603" pitchFamily="34" charset="77"/>
          </a:endParaRPr>
        </a:p>
      </dsp:txBody>
      <dsp:txXfrm>
        <a:off x="5730591" y="2179802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D5206-75D2-7D4B-8A7D-3E1A584BBD21}">
      <dsp:nvSpPr>
        <dsp:cNvPr id="0" name=""/>
        <dsp:cNvSpPr/>
      </dsp:nvSpPr>
      <dsp:spPr>
        <a:xfrm>
          <a:off x="0" y="226904"/>
          <a:ext cx="8520600" cy="6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Bahnschrift" panose="020B0502040204020203" pitchFamily="34" charset="0"/>
            </a:rPr>
            <a:t>Objective of the analysis</a:t>
          </a:r>
          <a:endParaRPr lang="en-US" sz="2000" kern="1200" dirty="0">
            <a:latin typeface="Bahnschrift" panose="020B0502040204020203" pitchFamily="34" charset="0"/>
          </a:endParaRPr>
        </a:p>
      </dsp:txBody>
      <dsp:txXfrm>
        <a:off x="31037" y="257941"/>
        <a:ext cx="8458526" cy="573716"/>
      </dsp:txXfrm>
    </dsp:sp>
    <dsp:sp modelId="{87F8BF92-4670-5847-A456-4A64D765FA7B}">
      <dsp:nvSpPr>
        <dsp:cNvPr id="0" name=""/>
        <dsp:cNvSpPr/>
      </dsp:nvSpPr>
      <dsp:spPr>
        <a:xfrm>
          <a:off x="0" y="862695"/>
          <a:ext cx="85206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1800" kern="1200" dirty="0"/>
            <a:t>Predict </a:t>
          </a:r>
          <a:r>
            <a:rPr lang="it-IT" sz="1800" kern="1200" dirty="0" err="1"/>
            <a:t>how</a:t>
          </a:r>
          <a:r>
            <a:rPr lang="it-IT" sz="1800" kern="1200" dirty="0"/>
            <a:t> the </a:t>
          </a:r>
          <a:r>
            <a:rPr lang="it-IT" sz="1800" kern="1200" dirty="0" err="1"/>
            <a:t>stability</a:t>
          </a:r>
          <a:r>
            <a:rPr lang="it-IT" sz="1800" kern="1200" dirty="0"/>
            <a:t> (</a:t>
          </a:r>
          <a:r>
            <a:rPr lang="it-IT" sz="1800" kern="1200" dirty="0">
              <a:solidFill>
                <a:srgbClr val="C00000"/>
              </a:solidFill>
            </a:rPr>
            <a:t>output </a:t>
          </a:r>
          <a:r>
            <a:rPr lang="it-IT" sz="1800" kern="1200" dirty="0" err="1">
              <a:solidFill>
                <a:srgbClr val="C00000"/>
              </a:solidFill>
            </a:rPr>
            <a:t>variable</a:t>
          </a:r>
          <a:r>
            <a:rPr lang="it-IT" sz="1800" kern="1200" dirty="0"/>
            <a:t>)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affected</a:t>
          </a:r>
          <a:r>
            <a:rPr lang="it-IT" sz="1800" kern="1200" dirty="0"/>
            <a:t> by the </a:t>
          </a:r>
          <a:r>
            <a:rPr lang="it-IT" sz="1800" kern="1200" dirty="0">
              <a:solidFill>
                <a:srgbClr val="005493"/>
              </a:solidFill>
            </a:rPr>
            <a:t>input </a:t>
          </a:r>
          <a:r>
            <a:rPr lang="it-IT" sz="1800" kern="1200" dirty="0" err="1">
              <a:solidFill>
                <a:srgbClr val="005493"/>
              </a:solidFill>
            </a:rPr>
            <a:t>variables</a:t>
          </a:r>
          <a:endParaRPr lang="en-US" sz="1800" kern="1200" dirty="0">
            <a:solidFill>
              <a:srgbClr val="005493"/>
            </a:solidFill>
          </a:endParaRPr>
        </a:p>
      </dsp:txBody>
      <dsp:txXfrm>
        <a:off x="0" y="862695"/>
        <a:ext cx="8520600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5b20309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5b20309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38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5b203096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5b203096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9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b203096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5b203096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58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b203096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5b203096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71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5b203096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5b203096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9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5b203096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5b203096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3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329bbf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6329bbf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9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3104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099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145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686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97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870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5606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4556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281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549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4194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201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8989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85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ountains-solar-panels-411838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82601" y="-1041401"/>
            <a:ext cx="3465438" cy="3425353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  <a:buSzPts val="990"/>
            </a:pPr>
            <a:r>
              <a:rPr lang="en-US" sz="3300" b="1" dirty="0">
                <a:solidFill>
                  <a:srgbClr val="005493"/>
                </a:solidFill>
                <a:latin typeface="Bahnschrift" panose="020B0502040204020203" pitchFamily="34" charset="0"/>
              </a:rPr>
              <a:t>Stability analysis of a smart power grid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82600" y="3958263"/>
            <a:ext cx="3465438" cy="581620"/>
          </a:xfr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algn="l" defTabSz="91440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Ajay Krishna &amp; Danilo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Giarlini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77"/>
              <a:cs typeface="Gadugi" panose="020F0502020204030204" pitchFamily="34" charset="0"/>
            </a:endParaRPr>
          </a:p>
        </p:txBody>
      </p:sp>
      <p:pic>
        <p:nvPicPr>
          <p:cNvPr id="11" name="Immagine 10" descr="Mulino a vento e pannelli solari">
            <a:extLst>
              <a:ext uri="{FF2B5EF4-FFF2-40B4-BE49-F238E27FC236}">
                <a16:creationId xmlns:a16="http://schemas.microsoft.com/office/drawing/2014/main" id="{E0AA59C2-314F-9EA8-BEC0-390D26820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1" r="20175" b="2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16700" y="1398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5493"/>
                </a:solidFill>
                <a:latin typeface="Bahnschrift" panose="020F0502020204030204" pitchFamily="34" charset="0"/>
                <a:cs typeface="Bahnschrift" panose="020F0502020204030204" pitchFamily="34" charset="0"/>
              </a:rPr>
              <a:t>Stability in a smart grid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238106" y="3492454"/>
            <a:ext cx="36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Stability: </a:t>
            </a: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A system is said to be stable, if its output is under control</a:t>
            </a:r>
            <a:r>
              <a:rPr lang="en-GB" sz="1200" dirty="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lang="en-GB"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5287793" y="4071811"/>
            <a:ext cx="334950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Smart grid with four solar homes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27" y="1234784"/>
            <a:ext cx="3991755" cy="205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81B4E02E-BEC0-9E77-AF7E-110891A15A4C}"/>
              </a:ext>
            </a:extLst>
          </p:cNvPr>
          <p:cNvGrpSpPr/>
          <p:nvPr/>
        </p:nvGrpSpPr>
        <p:grpSpPr>
          <a:xfrm>
            <a:off x="5287793" y="871589"/>
            <a:ext cx="3066729" cy="2634279"/>
            <a:chOff x="224184" y="646002"/>
            <a:chExt cx="3066729" cy="2634279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DBB1861B-A8C8-2616-E0F6-8913EE27578F}"/>
                </a:ext>
              </a:extLst>
            </p:cNvPr>
            <p:cNvGrpSpPr/>
            <p:nvPr/>
          </p:nvGrpSpPr>
          <p:grpSpPr>
            <a:xfrm>
              <a:off x="224184" y="646002"/>
              <a:ext cx="3066729" cy="1721916"/>
              <a:chOff x="170791" y="543705"/>
              <a:chExt cx="2568921" cy="1281060"/>
            </a:xfrm>
          </p:grpSpPr>
          <p:pic>
            <p:nvPicPr>
              <p:cNvPr id="3" name="Elemento grafico 2" descr="Pannelli solari con riempimento a tinta unita">
                <a:extLst>
                  <a:ext uri="{FF2B5EF4-FFF2-40B4-BE49-F238E27FC236}">
                    <a16:creationId xmlns:a16="http://schemas.microsoft.com/office/drawing/2014/main" id="{BDDBD0CF-A677-2131-4D00-39F87AA0D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0791" y="1145990"/>
                <a:ext cx="678774" cy="678774"/>
              </a:xfrm>
              <a:prstGeom prst="rect">
                <a:avLst/>
              </a:prstGeom>
            </p:spPr>
          </p:pic>
          <p:pic>
            <p:nvPicPr>
              <p:cNvPr id="6" name="Elemento grafico 5" descr="Pannelli solari con riempimento a tinta unita">
                <a:extLst>
                  <a:ext uri="{FF2B5EF4-FFF2-40B4-BE49-F238E27FC236}">
                    <a16:creationId xmlns:a16="http://schemas.microsoft.com/office/drawing/2014/main" id="{1A9050B5-E0BE-2274-40EC-96BA73DAB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15863" y="543705"/>
                <a:ext cx="678775" cy="678775"/>
              </a:xfrm>
              <a:prstGeom prst="rect">
                <a:avLst/>
              </a:prstGeom>
            </p:spPr>
          </p:pic>
          <p:pic>
            <p:nvPicPr>
              <p:cNvPr id="12" name="Elemento grafico 11" descr="Pannelli solari con riempimento a tinta unita">
                <a:extLst>
                  <a:ext uri="{FF2B5EF4-FFF2-40B4-BE49-F238E27FC236}">
                    <a16:creationId xmlns:a16="http://schemas.microsoft.com/office/drawing/2014/main" id="{357938DA-0DB4-72BA-EABD-A7B8F4B55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60937" y="1145990"/>
                <a:ext cx="678775" cy="678775"/>
              </a:xfrm>
              <a:prstGeom prst="rect">
                <a:avLst/>
              </a:prstGeom>
            </p:spPr>
          </p:pic>
        </p:grpSp>
        <p:pic>
          <p:nvPicPr>
            <p:cNvPr id="14" name="Elemento grafico 13" descr="Pannelli solari con riempimento a tinta unita">
              <a:extLst>
                <a:ext uri="{FF2B5EF4-FFF2-40B4-BE49-F238E27FC236}">
                  <a16:creationId xmlns:a16="http://schemas.microsoft.com/office/drawing/2014/main" id="{040BECA1-1000-F3C9-5081-72C1CC89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52393" y="2367917"/>
              <a:ext cx="810309" cy="912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05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Input variables that define a house</a:t>
            </a:r>
          </a:p>
        </p:txBody>
      </p:sp>
      <p:graphicFrame>
        <p:nvGraphicFramePr>
          <p:cNvPr id="83" name="Google Shape;72;p15">
            <a:extLst>
              <a:ext uri="{FF2B5EF4-FFF2-40B4-BE49-F238E27FC236}">
                <a16:creationId xmlns:a16="http://schemas.microsoft.com/office/drawing/2014/main" id="{998D7047-D51B-77DB-E09D-4CE2AAB7C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404134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605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9E25CFB3-2765-28C1-D167-7D8EEBC89F78}"/>
              </a:ext>
            </a:extLst>
          </p:cNvPr>
          <p:cNvGrpSpPr/>
          <p:nvPr/>
        </p:nvGrpSpPr>
        <p:grpSpPr>
          <a:xfrm>
            <a:off x="486728" y="735673"/>
            <a:ext cx="7947438" cy="1307027"/>
            <a:chOff x="486728" y="213163"/>
            <a:chExt cx="7947438" cy="1307027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09DE6EC9-F548-B7CE-D4F5-043887EF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728" y="847392"/>
              <a:ext cx="7947438" cy="672798"/>
            </a:xfrm>
            <a:prstGeom prst="rect">
              <a:avLst/>
            </a:prstGeom>
          </p:spPr>
        </p:pic>
        <p:sp>
          <p:nvSpPr>
            <p:cNvPr id="6" name="Parentesi quadra chiusa 5">
              <a:extLst>
                <a:ext uri="{FF2B5EF4-FFF2-40B4-BE49-F238E27FC236}">
                  <a16:creationId xmlns:a16="http://schemas.microsoft.com/office/drawing/2014/main" id="{708093ED-5A0B-E67F-5007-45C93370C872}"/>
                </a:ext>
              </a:extLst>
            </p:cNvPr>
            <p:cNvSpPr/>
            <p:nvPr/>
          </p:nvSpPr>
          <p:spPr>
            <a:xfrm rot="16200000">
              <a:off x="4109168" y="-2415790"/>
              <a:ext cx="79844" cy="6446520"/>
            </a:xfrm>
            <a:prstGeom prst="rightBracket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2DF5CA42-013F-0EF6-43FC-423F1E833E99}"/>
                </a:ext>
              </a:extLst>
            </p:cNvPr>
            <p:cNvSpPr txBox="1"/>
            <p:nvPr/>
          </p:nvSpPr>
          <p:spPr>
            <a:xfrm>
              <a:off x="2849404" y="41321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005493"/>
                  </a:solidFill>
                </a:rPr>
                <a:t>Input </a:t>
              </a:r>
              <a:r>
                <a:rPr lang="it-IT" dirty="0" err="1">
                  <a:solidFill>
                    <a:srgbClr val="005493"/>
                  </a:solidFill>
                </a:rPr>
                <a:t>variables</a:t>
              </a:r>
              <a:endParaRPr lang="it-IT" dirty="0">
                <a:solidFill>
                  <a:srgbClr val="005493"/>
                </a:solidFill>
              </a:endParaRP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8FAA0107-2A4C-18E6-04EB-60166F090CDC}"/>
                </a:ext>
              </a:extLst>
            </p:cNvPr>
            <p:cNvCxnSpPr/>
            <p:nvPr/>
          </p:nvCxnSpPr>
          <p:spPr>
            <a:xfrm>
              <a:off x="7715250" y="597884"/>
              <a:ext cx="0" cy="249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062E2CC-26B2-3E32-28B5-BCFBD43EB137}"/>
                </a:ext>
              </a:extLst>
            </p:cNvPr>
            <p:cNvSpPr txBox="1"/>
            <p:nvPr/>
          </p:nvSpPr>
          <p:spPr>
            <a:xfrm>
              <a:off x="7423784" y="213163"/>
              <a:ext cx="661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C00000"/>
                  </a:solidFill>
                </a:rPr>
                <a:t>Output </a:t>
              </a:r>
              <a:r>
                <a:rPr lang="it-IT" sz="1000" dirty="0" err="1">
                  <a:solidFill>
                    <a:srgbClr val="C00000"/>
                  </a:solidFill>
                </a:rPr>
                <a:t>variable</a:t>
              </a:r>
              <a:endParaRPr lang="it-IT" sz="10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3668730-D918-E5D5-A16D-244A488BF399}"/>
                </a:ext>
              </a:extLst>
            </p:cNvPr>
            <p:cNvSpPr/>
            <p:nvPr/>
          </p:nvSpPr>
          <p:spPr>
            <a:xfrm>
              <a:off x="7331171" y="1092351"/>
              <a:ext cx="1091565" cy="20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41105D45-1418-3A04-F2F0-E031C32C7807}"/>
                </a:ext>
              </a:extLst>
            </p:cNvPr>
            <p:cNvSpPr/>
            <p:nvPr/>
          </p:nvSpPr>
          <p:spPr>
            <a:xfrm>
              <a:off x="7334981" y="1302045"/>
              <a:ext cx="1091565" cy="2057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83" name="Google Shape;81;p16">
            <a:extLst>
              <a:ext uri="{FF2B5EF4-FFF2-40B4-BE49-F238E27FC236}">
                <a16:creationId xmlns:a16="http://schemas.microsoft.com/office/drawing/2014/main" id="{39F706D3-AEF2-E39C-B3DC-352257040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574787"/>
              </p:ext>
            </p:extLst>
          </p:nvPr>
        </p:nvGraphicFramePr>
        <p:xfrm>
          <a:off x="498158" y="2694329"/>
          <a:ext cx="8520600" cy="216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6CDE23B-5650-6F7B-3995-FE4D6BA31068}"/>
              </a:ext>
            </a:extLst>
          </p:cNvPr>
          <p:cNvSpPr txBox="1"/>
          <p:nvPr/>
        </p:nvSpPr>
        <p:spPr>
          <a:xfrm>
            <a:off x="144000" y="-1152"/>
            <a:ext cx="6588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Data and </a:t>
            </a:r>
            <a:r>
              <a:rPr lang="it-IT" sz="3000" b="1" dirty="0" err="1">
                <a:solidFill>
                  <a:srgbClr val="005493"/>
                </a:solidFill>
                <a:latin typeface="Bahnschrift" panose="020B0502040204020203" pitchFamily="34" charset="0"/>
              </a:rPr>
              <a:t>objective</a:t>
            </a:r>
            <a:endParaRPr lang="it-IT" sz="3000" b="1" dirty="0">
              <a:solidFill>
                <a:srgbClr val="005493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73355" y="0"/>
            <a:ext cx="5187992" cy="5558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Time affects the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7401DC2-34FF-47CF-C458-A2C911E2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892398"/>
            <a:ext cx="5054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8374026" cy="47036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Importance of features for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92E7E8-5AB2-146A-CB47-A962F9D5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79" y="773799"/>
            <a:ext cx="5346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142875" y="0"/>
            <a:ext cx="8520600" cy="494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Predicted vs. actual</a:t>
            </a:r>
            <a:endParaRPr sz="3000" b="1" dirty="0">
              <a:solidFill>
                <a:srgbClr val="00549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816D45-AE4A-BE43-DA36-70441D6D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3729" y="1496833"/>
            <a:ext cx="8328989" cy="26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41F72B-2E58-0E45-7564-F10ADB68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-386268"/>
            <a:ext cx="3938487" cy="13554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Outcomes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145308-CF5A-0887-15C9-67BA4FF9D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798" y="969211"/>
            <a:ext cx="3464715" cy="288275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Insights into network stability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statistical regression-based model of a smart grid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Predicted the stability of the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Cross validation of prediction and actual values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</p:txBody>
      </p:sp>
      <p:pic>
        <p:nvPicPr>
          <p:cNvPr id="5" name="Picture 4" descr="Immagine che contiene cielo, albero, esterni, cella fotovoltaica&#10;&#10;Descrizione generata automaticamente">
            <a:extLst>
              <a:ext uri="{FF2B5EF4-FFF2-40B4-BE49-F238E27FC236}">
                <a16:creationId xmlns:a16="http://schemas.microsoft.com/office/drawing/2014/main" id="{7212E0C8-8803-0244-A650-EC8FFA31C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27" r="37336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01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61589" y="1124109"/>
            <a:ext cx="3182691" cy="24905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general stability indicator tool in the design process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The model can be extended for a larger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For a new user/house to be connected to an existing network: the tool predicts whether the chosen parameters yield stability</a:t>
            </a:r>
          </a:p>
        </p:txBody>
      </p:sp>
      <p:pic>
        <p:nvPicPr>
          <p:cNvPr id="128" name="Picture 119" descr="Pens and rulers">
            <a:extLst>
              <a:ext uri="{FF2B5EF4-FFF2-40B4-BE49-F238E27FC236}">
                <a16:creationId xmlns:a16="http://schemas.microsoft.com/office/drawing/2014/main" id="{73CFC37D-74EF-60EE-6C33-DC300DFC5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8" r="19760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C7ED890-EB2F-AB25-5E8A-02608C81208B}"/>
              </a:ext>
            </a:extLst>
          </p:cNvPr>
          <p:cNvSpPr txBox="1">
            <a:spLocks/>
          </p:cNvSpPr>
          <p:nvPr/>
        </p:nvSpPr>
        <p:spPr>
          <a:xfrm>
            <a:off x="142875" y="-179415"/>
            <a:ext cx="3938487" cy="135547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Usability &amp; extensions</a:t>
            </a:r>
          </a:p>
        </p:txBody>
      </p:sp>
    </p:spTree>
    <p:extLst>
      <p:ext uri="{BB962C8B-B14F-4D97-AF65-F5344CB8AC3E}">
        <p14:creationId xmlns:p14="http://schemas.microsoft.com/office/powerpoint/2010/main" val="370839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688</TotalTime>
  <Words>182</Words>
  <Application>Microsoft Macintosh PowerPoint</Application>
  <PresentationFormat>Presentazione su schermo (16:9)</PresentationFormat>
  <Paragraphs>33</Paragraphs>
  <Slides>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Tw Cen MT</vt:lpstr>
      <vt:lpstr>Tema di Office</vt:lpstr>
      <vt:lpstr>Stability analysis of a smart power grid</vt:lpstr>
      <vt:lpstr>Stability in a smart grid</vt:lpstr>
      <vt:lpstr>Input variables that define a house</vt:lpstr>
      <vt:lpstr>Presentazione standard di PowerPoint</vt:lpstr>
      <vt:lpstr>Time affects the stability</vt:lpstr>
      <vt:lpstr>Importance of features for stability</vt:lpstr>
      <vt:lpstr>Predicted vs. actual</vt:lpstr>
      <vt:lpstr>Outcomes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data-driven framework for analysis and prediction of instabilities in a smart power grid</dc:title>
  <cp:lastModifiedBy>Danilo Giarlini</cp:lastModifiedBy>
  <cp:revision>18</cp:revision>
  <dcterms:modified xsi:type="dcterms:W3CDTF">2023-02-08T15:07:05Z</dcterms:modified>
</cp:coreProperties>
</file>